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EEAAD-BF92-4CC8-B610-2CF6C213F6F2}" type="datetimeFigureOut">
              <a:rPr lang="pl-PL" smtClean="0"/>
              <a:pPr/>
              <a:t>2018-01-05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65209-3669-4BDC-A067-58D31FA816A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4DAED-19B7-487C-B201-B70D47E780CE}" type="datetimeFigureOut">
              <a:rPr lang="pl-PL" smtClean="0"/>
              <a:pPr/>
              <a:t>2018-01-05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1BF70-EAF1-421B-8453-3EAF552819D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BF70-EAF1-421B-8453-3EAF552819DB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BF70-EAF1-421B-8453-3EAF552819DB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BF70-EAF1-421B-8453-3EAF552819DB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FA96-2570-47BD-A8C6-C191FD7C2CF9}" type="datetime1">
              <a:rPr lang="pl-PL" smtClean="0"/>
              <a:pPr/>
              <a:t>2018-01-05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FF80-BC5A-453F-BA0C-3A5ACBD8C958}" type="datetime1">
              <a:rPr lang="pl-PL" smtClean="0"/>
              <a:pPr/>
              <a:t>2018-01-05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D399-EFA9-4A6E-A55B-4E37A45F7A62}" type="datetime1">
              <a:rPr lang="pl-PL" smtClean="0"/>
              <a:pPr/>
              <a:t>2018-01-05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23D7-AC44-4DC8-9387-236971257F2B}" type="datetime1">
              <a:rPr lang="pl-PL" smtClean="0"/>
              <a:pPr/>
              <a:t>2018-01-05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7A8E-6D03-474E-A84F-F3E21EB4EEE2}" type="datetime1">
              <a:rPr lang="pl-PL" smtClean="0"/>
              <a:pPr/>
              <a:t>2018-01-05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3C03-83B9-4278-8A21-96C58DBA052F}" type="datetime1">
              <a:rPr lang="pl-PL" smtClean="0"/>
              <a:pPr/>
              <a:t>2018-01-05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F358-98E1-41DA-B02F-EF2729E046D4}" type="datetime1">
              <a:rPr lang="pl-PL" smtClean="0"/>
              <a:pPr/>
              <a:t>2018-01-05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154B-B5EA-46A4-96E4-09DA624540A3}" type="datetime1">
              <a:rPr lang="pl-PL" smtClean="0"/>
              <a:pPr/>
              <a:t>2018-01-05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8AB9-0142-4945-A5AC-22F1DCDF320E}" type="datetime1">
              <a:rPr lang="pl-PL" smtClean="0"/>
              <a:pPr/>
              <a:t>2018-01-05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0902-5F73-4C4C-9531-2DDFFC9726C1}" type="datetime1">
              <a:rPr lang="pl-PL" smtClean="0"/>
              <a:pPr/>
              <a:t>2018-01-05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EF1F-F355-4CA7-819E-7034443CEB0B}" type="datetime1">
              <a:rPr lang="pl-PL" smtClean="0"/>
              <a:pPr/>
              <a:t>2018-01-05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58F4E-F802-44E8-833B-2930083BCCA4}" type="datetime1">
              <a:rPr lang="pl-PL" smtClean="0"/>
              <a:pPr/>
              <a:t>2018-01-05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F87C-4736-4B66-AC4D-9073A6BDD3F0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85786" y="928671"/>
            <a:ext cx="7786742" cy="2428892"/>
          </a:xfrm>
        </p:spPr>
        <p:txBody>
          <a:bodyPr>
            <a:noAutofit/>
          </a:bodyPr>
          <a:lstStyle/>
          <a:p>
            <a:r>
              <a:rPr lang="pl-PL" b="1" dirty="0" smtClean="0"/>
              <a:t>Spojrzenie na 25 -lecie SOLP - „OLSZÓWKA”</a:t>
            </a:r>
            <a:br>
              <a:rPr lang="pl-PL" b="1" dirty="0" smtClean="0"/>
            </a:br>
            <a:r>
              <a:rPr lang="pl-PL" b="1" dirty="0" smtClean="0"/>
              <a:t>z perspektywy innowacyjności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85852" y="3929066"/>
            <a:ext cx="6400800" cy="2000264"/>
          </a:xfrm>
        </p:spPr>
        <p:txBody>
          <a:bodyPr>
            <a:normAutofit fontScale="92500"/>
          </a:bodyPr>
          <a:lstStyle/>
          <a:p>
            <a:r>
              <a:rPr lang="pl-PL" b="1" dirty="0" smtClean="0"/>
              <a:t>Innowacyjność  w ochronie zdrowia</a:t>
            </a:r>
          </a:p>
          <a:p>
            <a:r>
              <a:rPr lang="pl-PL" sz="1800" dirty="0" smtClean="0"/>
              <a:t>                                                      </a:t>
            </a:r>
            <a:r>
              <a:rPr lang="pl-PL" sz="1600" dirty="0" smtClean="0"/>
              <a:t> </a:t>
            </a:r>
            <a:r>
              <a:rPr lang="pl-PL" sz="1800" dirty="0" smtClean="0"/>
              <a:t>autor: dr med. Krzysztof </a:t>
            </a:r>
            <a:r>
              <a:rPr lang="pl-PL" sz="1800" dirty="0" err="1" smtClean="0"/>
              <a:t>Trembla</a:t>
            </a:r>
            <a:endParaRPr lang="pl-PL" sz="1800" dirty="0" smtClean="0"/>
          </a:p>
          <a:p>
            <a:endParaRPr lang="pl-PL" sz="1800" dirty="0" smtClean="0"/>
          </a:p>
          <a:p>
            <a:r>
              <a:rPr lang="pl-PL" sz="1600" dirty="0" smtClean="0"/>
              <a:t>Tezy wystąpienia, wygłoszonego 22 września 2016r. na Konferencji Naukowej </a:t>
            </a:r>
          </a:p>
          <a:p>
            <a:r>
              <a:rPr lang="pl-PL" sz="1600" dirty="0" smtClean="0"/>
              <a:t>zorganizowanej  w ramach Jubileuszu 30-lecia Specjalistycznego Psychiatrycznego Zespołu Opieki w Bielsku - Białej</a:t>
            </a:r>
          </a:p>
          <a:p>
            <a:endParaRPr lang="pl-PL" sz="1600" dirty="0" smtClean="0"/>
          </a:p>
          <a:p>
            <a:endParaRPr lang="pl-PL" sz="1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1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r>
              <a:rPr lang="pl-PL" sz="1600" smtClean="0"/>
              <a:t>Spojrzenie na 25-lecie SOLP - „Olszówka” z perspektywy innowacyjności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14353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2000" dirty="0" smtClean="0"/>
              <a:t>     </a:t>
            </a:r>
            <a:r>
              <a:rPr lang="pl-PL" sz="2000" u="sng" dirty="0" smtClean="0"/>
              <a:t>Działalność poradni</a:t>
            </a:r>
            <a:r>
              <a:rPr lang="pl-PL" sz="2000" dirty="0" smtClean="0"/>
              <a:t>:                                   wskaźniki  na 10 000  mieszkańców</a:t>
            </a:r>
          </a:p>
          <a:p>
            <a:pPr algn="just">
              <a:buNone/>
            </a:pPr>
            <a:r>
              <a:rPr lang="pl-PL" sz="2000" dirty="0" smtClean="0"/>
              <a:t>                                                                                     w  Polsce </a:t>
            </a:r>
            <a:r>
              <a:rPr lang="pl-PL" sz="1600" dirty="0" smtClean="0"/>
              <a:t>x/     </a:t>
            </a:r>
            <a:r>
              <a:rPr lang="pl-PL" sz="2000" dirty="0" smtClean="0"/>
              <a:t>w rejonie  SOLP</a:t>
            </a:r>
            <a:endParaRPr lang="pl-PL" sz="2000" u="sng" dirty="0" smtClean="0"/>
          </a:p>
          <a:p>
            <a:pPr algn="just">
              <a:buAutoNum type="arabicPeriod"/>
            </a:pPr>
            <a:r>
              <a:rPr lang="pl-PL" sz="2000" dirty="0" smtClean="0"/>
              <a:t>Leczonych  (2 069)                                                   160,2                     159,1</a:t>
            </a:r>
          </a:p>
          <a:p>
            <a:pPr algn="just">
              <a:buAutoNum type="arabicPeriod"/>
            </a:pPr>
            <a:r>
              <a:rPr lang="pl-PL" sz="2000" dirty="0" smtClean="0"/>
              <a:t>Objęci  opieką  czynną (216-10,4%)                       43,6                        16,6</a:t>
            </a:r>
          </a:p>
          <a:p>
            <a:pPr algn="just">
              <a:buAutoNum type="arabicPeriod"/>
            </a:pPr>
            <a:r>
              <a:rPr lang="pl-PL" sz="2000" dirty="0" smtClean="0"/>
              <a:t>Porady  i  wizyty  (15 235)                                      833,9                   1171,9</a:t>
            </a:r>
          </a:p>
          <a:p>
            <a:pPr algn="just">
              <a:buNone/>
            </a:pPr>
            <a:r>
              <a:rPr lang="pl-PL" sz="2000" dirty="0" smtClean="0"/>
              <a:t>       - w  tym  lekarskie  (12 221)                                 725,0                      940,0</a:t>
            </a:r>
          </a:p>
          <a:p>
            <a:pPr algn="just">
              <a:buNone/>
            </a:pPr>
            <a:r>
              <a:rPr lang="pl-PL" sz="2000" dirty="0" smtClean="0"/>
              <a:t>       - liczba  porad  i wizyt na 1  leczonego                   4,9                           7,4</a:t>
            </a:r>
          </a:p>
          <a:p>
            <a:pPr algn="just">
              <a:buNone/>
            </a:pPr>
            <a:endParaRPr lang="pl-PL" sz="2000" dirty="0" smtClean="0"/>
          </a:p>
          <a:p>
            <a:pPr algn="just">
              <a:buNone/>
            </a:pPr>
            <a:r>
              <a:rPr lang="pl-PL" sz="2000" dirty="0" smtClean="0"/>
              <a:t>      </a:t>
            </a:r>
            <a:r>
              <a:rPr lang="pl-PL" sz="2000" u="sng" dirty="0" smtClean="0"/>
              <a:t>Świadczenia  zespołu środowiskowego na rzecz poradni</a:t>
            </a:r>
            <a:r>
              <a:rPr lang="pl-PL" sz="2000" dirty="0" smtClean="0"/>
              <a:t>:</a:t>
            </a:r>
          </a:p>
          <a:p>
            <a:pPr marL="457200" indent="-457200" algn="just">
              <a:buNone/>
            </a:pPr>
            <a:r>
              <a:rPr lang="pl-PL" sz="2000" dirty="0" smtClean="0"/>
              <a:t>4.   Interwencje  środowiskowe (2 184)                     22,0                      166,5</a:t>
            </a:r>
          </a:p>
          <a:p>
            <a:pPr marL="457200" indent="-457200" algn="just">
              <a:buNone/>
            </a:pPr>
            <a:r>
              <a:rPr lang="pl-PL" sz="2000" dirty="0" smtClean="0"/>
              <a:t>    - interwencje środowisk.  na 1  leczonego               0,1                          1,0</a:t>
            </a:r>
          </a:p>
          <a:p>
            <a:pPr marL="457200" indent="-457200" algn="just">
              <a:buNone/>
            </a:pPr>
            <a:r>
              <a:rPr lang="pl-PL" sz="2000" dirty="0" smtClean="0"/>
              <a:t>    - interwencje środowisk. /objęci opieką  czynną    0,5                        10,0</a:t>
            </a:r>
          </a:p>
          <a:p>
            <a:pPr marL="457200" indent="-457200" algn="just">
              <a:buNone/>
            </a:pPr>
            <a:endParaRPr lang="pl-PL" sz="2000" dirty="0" smtClean="0"/>
          </a:p>
          <a:p>
            <a:pPr marL="457200" indent="-457200" algn="just">
              <a:buNone/>
            </a:pPr>
            <a:r>
              <a:rPr lang="pl-PL" sz="1800" dirty="0" smtClean="0"/>
              <a:t>    źródło: </a:t>
            </a:r>
            <a:r>
              <a:rPr lang="pl-PL" sz="1600" dirty="0" smtClean="0"/>
              <a:t>x/ </a:t>
            </a:r>
            <a:r>
              <a:rPr lang="pl-PL" sz="1800" dirty="0" smtClean="0"/>
              <a:t>Rocznik Statystyczny </a:t>
            </a:r>
            <a:r>
              <a:rPr lang="pl-PL" sz="1800" dirty="0" err="1" smtClean="0"/>
              <a:t>IPiN</a:t>
            </a:r>
            <a:endParaRPr lang="pl-PL" sz="18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10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r>
              <a:rPr lang="pl-PL" sz="1600" smtClean="0"/>
              <a:t>Spojrzenie na 25-lecie SOLP - „Olszówka” z perspektywy innowacyjności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000660"/>
          </a:xfrm>
        </p:spPr>
        <p:txBody>
          <a:bodyPr>
            <a:noAutofit/>
          </a:bodyPr>
          <a:lstStyle/>
          <a:p>
            <a:pPr algn="just"/>
            <a:r>
              <a:rPr lang="pl-PL" sz="2000" dirty="0" smtClean="0"/>
              <a:t> </a:t>
            </a:r>
            <a:r>
              <a:rPr lang="pl-PL" sz="2400" dirty="0" smtClean="0"/>
              <a:t>W  porównaniu  z   tradycyjnym   modelem,  innowacyjna  </a:t>
            </a:r>
            <a:r>
              <a:rPr lang="pl-PL" sz="2400" dirty="0" err="1" smtClean="0"/>
              <a:t>or</a:t>
            </a:r>
            <a:r>
              <a:rPr lang="pl-PL" sz="2400" dirty="0" smtClean="0"/>
              <a:t>-</a:t>
            </a:r>
          </a:p>
          <a:p>
            <a:pPr algn="just">
              <a:buNone/>
            </a:pPr>
            <a:r>
              <a:rPr lang="pl-PL" sz="2400" dirty="0" err="1" smtClean="0"/>
              <a:t>ganizacja</a:t>
            </a:r>
            <a:r>
              <a:rPr lang="pl-PL" sz="2400" dirty="0" smtClean="0"/>
              <a:t>  SOLP  zezwoliła,  między   innymi,  na;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zmniejszenie   liczby  hospitalizowanych  ( znaczną  cześć  chorych  przejęły  </a:t>
            </a:r>
          </a:p>
          <a:p>
            <a:pPr algn="just">
              <a:buNone/>
            </a:pPr>
            <a:r>
              <a:rPr lang="pl-PL" sz="2000" dirty="0" smtClean="0"/>
              <a:t>oddziały dzienne),  ograniczenie  efektu „obrotowych  drzwi”,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znaczne  skrócenie   czasu  leczenia  w  oddziałach  całodobowych,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zmniejszenie  łącznej  liczby  osobodni  pobytu  chorych  w  oddziałach   ca-</a:t>
            </a:r>
          </a:p>
          <a:p>
            <a:pPr algn="just">
              <a:buNone/>
            </a:pPr>
            <a:r>
              <a:rPr lang="pl-PL" sz="2000" dirty="0" err="1" smtClean="0"/>
              <a:t>łodobowych</a:t>
            </a:r>
            <a:r>
              <a:rPr lang="pl-PL" sz="2000" dirty="0" smtClean="0"/>
              <a:t>, co  zezwoliło  na  znaczne  </a:t>
            </a:r>
            <a:r>
              <a:rPr lang="pl-PL" sz="2000" u="sng" dirty="0" smtClean="0"/>
              <a:t>zredukowanie  liczby  łóżek</a:t>
            </a:r>
            <a:r>
              <a:rPr lang="pl-PL" sz="2000" dirty="0" smtClean="0"/>
              <a:t>.</a:t>
            </a:r>
          </a:p>
          <a:p>
            <a:pPr algn="just"/>
            <a:r>
              <a:rPr lang="pl-PL" sz="2400" dirty="0" smtClean="0"/>
              <a:t>Wspomniana  redukcja  liczby łóżek  (</a:t>
            </a:r>
            <a:r>
              <a:rPr lang="pl-PL" sz="2400" dirty="0" err="1" smtClean="0"/>
              <a:t>dehospitalizacja</a:t>
            </a:r>
            <a:r>
              <a:rPr lang="pl-PL" sz="2400" dirty="0" smtClean="0"/>
              <a:t>)  jest  je-</a:t>
            </a:r>
          </a:p>
          <a:p>
            <a:pPr algn="just">
              <a:buNone/>
            </a:pPr>
            <a:r>
              <a:rPr lang="pl-PL" sz="2400" dirty="0" err="1" smtClean="0"/>
              <a:t>dnym</a:t>
            </a:r>
            <a:r>
              <a:rPr lang="pl-PL" sz="2400" dirty="0" smtClean="0"/>
              <a:t>   z  ważnych  wskaźników,  obrazujących   zmiany   w   </a:t>
            </a:r>
            <a:r>
              <a:rPr lang="pl-PL" sz="2400" dirty="0" err="1" smtClean="0"/>
              <a:t>orga</a:t>
            </a:r>
            <a:r>
              <a:rPr lang="pl-PL" sz="2400" dirty="0" smtClean="0"/>
              <a:t>-</a:t>
            </a:r>
          </a:p>
          <a:p>
            <a:pPr algn="just">
              <a:buNone/>
            </a:pPr>
            <a:r>
              <a:rPr lang="pl-PL" sz="2400" dirty="0" err="1" smtClean="0"/>
              <a:t>nizacji</a:t>
            </a:r>
            <a:r>
              <a:rPr lang="pl-PL" sz="2400" dirty="0" smtClean="0"/>
              <a:t>   lecznictwa   psychiatrycznego ,  z  modelu   detencyjnego </a:t>
            </a:r>
          </a:p>
          <a:p>
            <a:pPr algn="just">
              <a:buNone/>
            </a:pPr>
            <a:r>
              <a:rPr lang="pl-PL" sz="2400" dirty="0" smtClean="0"/>
              <a:t>(azylowego)   na   środowiskowy. </a:t>
            </a:r>
          </a:p>
          <a:p>
            <a:pPr algn="just"/>
            <a:r>
              <a:rPr lang="pl-PL" sz="2000" u="sng" dirty="0" smtClean="0"/>
              <a:t>Zmiany  te,  nie  są   jednak   jednoznaczne</a:t>
            </a:r>
            <a:r>
              <a:rPr lang="pl-PL" sz="2000" dirty="0" smtClean="0"/>
              <a:t>  i  wymagają  komentarza.</a:t>
            </a:r>
          </a:p>
          <a:p>
            <a:pPr algn="just">
              <a:buFont typeface="Wingdings" pitchFamily="2" charset="2"/>
              <a:buChar char="ü"/>
            </a:pPr>
            <a:endParaRPr lang="pl-PL" sz="20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11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r>
              <a:rPr lang="pl-PL" sz="1600" dirty="0" smtClean="0"/>
              <a:t>Spojrzenie na 25-lecie SOLP - „Olszówka” z perspektywy innowacyjności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5286412"/>
          </a:xfrm>
        </p:spPr>
        <p:txBody>
          <a:bodyPr>
            <a:noAutofit/>
          </a:bodyPr>
          <a:lstStyle/>
          <a:p>
            <a:pPr algn="just">
              <a:lnSpc>
                <a:spcPts val="1600"/>
              </a:lnSpc>
              <a:buNone/>
            </a:pPr>
            <a:r>
              <a:rPr lang="pl-PL" sz="2000" dirty="0" smtClean="0"/>
              <a:t>  </a:t>
            </a:r>
            <a:r>
              <a:rPr lang="pl-PL" sz="2000" u="sng" dirty="0" smtClean="0"/>
              <a:t>Kraj</a:t>
            </a:r>
            <a:r>
              <a:rPr lang="pl-PL" sz="2000" dirty="0" smtClean="0"/>
              <a:t>        </a:t>
            </a:r>
            <a:r>
              <a:rPr lang="pl-PL" sz="1800" dirty="0" smtClean="0"/>
              <a:t>                                                   </a:t>
            </a:r>
            <a:r>
              <a:rPr lang="pl-PL" sz="1800" u="sng" dirty="0" smtClean="0"/>
              <a:t>lata 50-te XX w</a:t>
            </a:r>
            <a:r>
              <a:rPr lang="pl-PL" sz="1800" dirty="0" smtClean="0"/>
              <a:t>.                              </a:t>
            </a:r>
            <a:r>
              <a:rPr lang="pl-PL" sz="1800" u="sng" dirty="0" smtClean="0"/>
              <a:t>koniec XX w. </a:t>
            </a:r>
          </a:p>
          <a:p>
            <a:pPr indent="-288000" algn="just">
              <a:lnSpc>
                <a:spcPts val="1600"/>
              </a:lnSpc>
              <a:buNone/>
            </a:pPr>
            <a:r>
              <a:rPr lang="pl-PL" sz="1800" dirty="0" smtClean="0"/>
              <a:t>                                                                         liczba  łóżek  na   10 000   mieszkańców </a:t>
            </a:r>
          </a:p>
          <a:p>
            <a:pPr indent="-288000" algn="just">
              <a:lnSpc>
                <a:spcPts val="1600"/>
              </a:lnSpc>
              <a:buNone/>
            </a:pPr>
            <a:r>
              <a:rPr lang="pl-PL" sz="1800" dirty="0" smtClean="0"/>
              <a:t>                                                                                                         </a:t>
            </a:r>
            <a:r>
              <a:rPr lang="pl-PL" sz="1800" u="sng" dirty="0" smtClean="0"/>
              <a:t>plany</a:t>
            </a:r>
          </a:p>
          <a:p>
            <a:pPr algn="just">
              <a:lnSpc>
                <a:spcPts val="1800"/>
              </a:lnSpc>
              <a:buNone/>
            </a:pPr>
            <a:r>
              <a:rPr lang="pl-PL" sz="2000" dirty="0" smtClean="0"/>
              <a:t>  USA                                                                  35,0                                           3,5</a:t>
            </a:r>
          </a:p>
          <a:p>
            <a:pPr algn="just">
              <a:lnSpc>
                <a:spcPts val="1800"/>
              </a:lnSpc>
              <a:buNone/>
            </a:pPr>
            <a:r>
              <a:rPr lang="pl-PL" sz="2000" dirty="0" smtClean="0"/>
              <a:t>  Anglia                                                              35,0                                         13,5</a:t>
            </a:r>
          </a:p>
          <a:p>
            <a:pPr algn="just">
              <a:lnSpc>
                <a:spcPts val="2000"/>
              </a:lnSpc>
              <a:buNone/>
            </a:pPr>
            <a:r>
              <a:rPr lang="pl-PL" sz="2000" dirty="0" smtClean="0"/>
              <a:t>  Polska                                                              12,0                                           8,5</a:t>
            </a:r>
          </a:p>
          <a:p>
            <a:pPr algn="just">
              <a:lnSpc>
                <a:spcPts val="2100"/>
              </a:lnSpc>
              <a:buNone/>
            </a:pPr>
            <a:r>
              <a:rPr lang="pl-PL" sz="1800" dirty="0" smtClean="0"/>
              <a:t>          -plany  z  początku  lat  70-tych                                          20,0</a:t>
            </a:r>
          </a:p>
          <a:p>
            <a:pPr algn="just">
              <a:lnSpc>
                <a:spcPts val="2100"/>
              </a:lnSpc>
              <a:buNone/>
            </a:pPr>
            <a:r>
              <a:rPr lang="pl-PL" sz="1800" dirty="0" smtClean="0"/>
              <a:t>          -Narodowy  Program OZP                                                 8,0 - 9,3</a:t>
            </a:r>
          </a:p>
          <a:p>
            <a:pPr algn="just">
              <a:lnSpc>
                <a:spcPts val="2600"/>
              </a:lnSpc>
              <a:buNone/>
            </a:pPr>
            <a:r>
              <a:rPr lang="pl-PL" sz="1800" dirty="0" smtClean="0"/>
              <a:t>      </a:t>
            </a:r>
            <a:r>
              <a:rPr lang="pl-PL" sz="2000" dirty="0" smtClean="0"/>
              <a:t>SOLP                                                                x                                             2,9     </a:t>
            </a:r>
          </a:p>
          <a:p>
            <a:pPr algn="just">
              <a:lnSpc>
                <a:spcPts val="2600"/>
              </a:lnSpc>
              <a:buNone/>
            </a:pPr>
            <a:r>
              <a:rPr lang="pl-PL" sz="2000" dirty="0" smtClean="0"/>
              <a:t>	 </a:t>
            </a:r>
            <a:r>
              <a:rPr lang="pl-PL" sz="2000" u="sng" dirty="0" smtClean="0"/>
              <a:t>Liczba  łóżek  dla  populacji  liczącej  335 000  mieszkańców </a:t>
            </a:r>
            <a:r>
              <a:rPr lang="pl-PL" sz="2000" dirty="0" smtClean="0"/>
              <a:t> </a:t>
            </a:r>
            <a:endParaRPr lang="pl-PL" sz="2000" u="sng" dirty="0" smtClean="0"/>
          </a:p>
          <a:p>
            <a:pPr algn="just">
              <a:lnSpc>
                <a:spcPts val="1600"/>
              </a:lnSpc>
              <a:buNone/>
            </a:pPr>
            <a:r>
              <a:rPr lang="pl-PL" sz="1800" dirty="0" smtClean="0"/>
              <a:t>        </a:t>
            </a:r>
            <a:r>
              <a:rPr lang="pl-PL" sz="1600" dirty="0" smtClean="0"/>
              <a:t>(liczba mieszkańców  Bielska-Białej  i  Powiatu  Bielskiego)</a:t>
            </a:r>
          </a:p>
          <a:p>
            <a:pPr algn="just">
              <a:lnSpc>
                <a:spcPts val="2400"/>
              </a:lnSpc>
              <a:buNone/>
            </a:pPr>
            <a:r>
              <a:rPr lang="pl-PL" sz="2000" dirty="0" smtClean="0"/>
              <a:t>  1)  35  łóżek/ 10 000  mieszkańców;                        1172,5  łóżek</a:t>
            </a:r>
          </a:p>
          <a:p>
            <a:pPr algn="just">
              <a:lnSpc>
                <a:spcPts val="2000"/>
              </a:lnSpc>
              <a:buNone/>
            </a:pPr>
            <a:r>
              <a:rPr lang="pl-PL" sz="2000" dirty="0" smtClean="0"/>
              <a:t>  2)  12  łóżek/ 10 000  mieszkańców;                          402,0  łóżek</a:t>
            </a:r>
          </a:p>
          <a:p>
            <a:pPr algn="just">
              <a:lnSpc>
                <a:spcPts val="2000"/>
              </a:lnSpc>
              <a:buNone/>
            </a:pPr>
            <a:r>
              <a:rPr lang="pl-PL" sz="2000" dirty="0" smtClean="0"/>
              <a:t>  3)  8,5 łóżek/ 10 000  mieszkańców;                          285,0  łóżek</a:t>
            </a:r>
          </a:p>
          <a:p>
            <a:pPr algn="just">
              <a:lnSpc>
                <a:spcPts val="2000"/>
              </a:lnSpc>
              <a:buNone/>
            </a:pPr>
            <a:r>
              <a:rPr lang="pl-PL" sz="2000" dirty="0" smtClean="0"/>
              <a:t>  4)  2,9 łóżek/  10 000  mieszkańców                            97,1   łóżek</a:t>
            </a:r>
          </a:p>
          <a:p>
            <a:pPr algn="just">
              <a:lnSpc>
                <a:spcPts val="2000"/>
              </a:lnSpc>
            </a:pPr>
            <a:r>
              <a:rPr lang="pl-PL" sz="1800" dirty="0" smtClean="0"/>
              <a:t>Reforma  z  lat 1989/99  i  późniejsze  jej „poprawianie”,  nie sprzyja  wprowadzaniu</a:t>
            </a:r>
          </a:p>
          <a:p>
            <a:pPr algn="just">
              <a:lnSpc>
                <a:spcPts val="1800"/>
              </a:lnSpc>
              <a:buNone/>
            </a:pPr>
            <a:r>
              <a:rPr lang="pl-PL" sz="1800" dirty="0" smtClean="0"/>
              <a:t>zmian  w  psychiatrii,  a  wręcz  je  hamuje. </a:t>
            </a:r>
          </a:p>
          <a:p>
            <a:pPr algn="just">
              <a:lnSpc>
                <a:spcPts val="1800"/>
              </a:lnSpc>
              <a:buNone/>
            </a:pPr>
            <a:endParaRPr lang="pl-PL" sz="18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12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r>
              <a:rPr lang="pl-PL" sz="1600" smtClean="0"/>
              <a:t>Spojrzenie na 25-lecie SOLP - „Olszówka” z perspektywy innowacyjności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285860"/>
            <a:ext cx="8215370" cy="4786346"/>
          </a:xfrm>
        </p:spPr>
        <p:txBody>
          <a:bodyPr>
            <a:noAutofit/>
          </a:bodyPr>
          <a:lstStyle/>
          <a:p>
            <a:pPr algn="just"/>
            <a:r>
              <a:rPr lang="pl-PL" sz="2400" b="1" dirty="0" smtClean="0"/>
              <a:t>Innowacyjność   </a:t>
            </a:r>
            <a:r>
              <a:rPr lang="pl-PL" sz="2400" dirty="0" smtClean="0"/>
              <a:t>jest  procesem  polegającym   na   </a:t>
            </a:r>
            <a:r>
              <a:rPr lang="pl-PL" sz="2400" dirty="0" err="1" smtClean="0"/>
              <a:t>przekształ</a:t>
            </a:r>
            <a:r>
              <a:rPr lang="pl-PL" sz="2400" dirty="0" smtClean="0"/>
              <a:t>-</a:t>
            </a:r>
          </a:p>
          <a:p>
            <a:pPr algn="just">
              <a:buNone/>
            </a:pPr>
            <a:r>
              <a:rPr lang="pl-PL" sz="2400" b="1" dirty="0" smtClean="0"/>
              <a:t>   </a:t>
            </a:r>
            <a:r>
              <a:rPr lang="pl-PL" sz="2400" dirty="0" err="1" smtClean="0"/>
              <a:t>caniu</a:t>
            </a:r>
            <a:r>
              <a:rPr lang="pl-PL" sz="2400" dirty="0" smtClean="0"/>
              <a:t>  istniejących  możliwości  w  nowe  idee  i  wprowadzanie </a:t>
            </a:r>
          </a:p>
          <a:p>
            <a:pPr algn="just">
              <a:buNone/>
            </a:pPr>
            <a:r>
              <a:rPr lang="pl-PL" sz="2400" b="1" dirty="0" smtClean="0"/>
              <a:t>   </a:t>
            </a:r>
            <a:r>
              <a:rPr lang="pl-PL" sz="2400" dirty="0" smtClean="0"/>
              <a:t>ich  do praktycznego   zastosowania.</a:t>
            </a:r>
            <a:endParaRPr lang="pl-PL" sz="2000" dirty="0" smtClean="0"/>
          </a:p>
          <a:p>
            <a:pPr algn="just">
              <a:buNone/>
            </a:pPr>
            <a:r>
              <a:rPr lang="pl-PL" sz="2000" dirty="0" smtClean="0"/>
              <a:t>	     </a:t>
            </a:r>
            <a:r>
              <a:rPr lang="pl-PL" sz="2400" u="sng" dirty="0" smtClean="0"/>
              <a:t>Trzy  źródła  innowacji:</a:t>
            </a:r>
          </a:p>
          <a:p>
            <a:pPr algn="just">
              <a:buNone/>
            </a:pPr>
            <a:r>
              <a:rPr lang="pl-PL" sz="2400" dirty="0" smtClean="0">
                <a:sym typeface="Wingdings"/>
              </a:rPr>
              <a:t>    </a:t>
            </a:r>
            <a:r>
              <a:rPr lang="pl-PL" sz="2400" dirty="0" smtClean="0"/>
              <a:t> działalność   badawcza;</a:t>
            </a:r>
          </a:p>
          <a:p>
            <a:pPr algn="just">
              <a:buNone/>
            </a:pPr>
            <a:r>
              <a:rPr lang="pl-PL" sz="2400" dirty="0" smtClean="0">
                <a:sym typeface="Wingdings"/>
              </a:rPr>
              <a:t>     </a:t>
            </a:r>
            <a:r>
              <a:rPr lang="pl-PL" sz="2400" dirty="0" smtClean="0"/>
              <a:t>zakup   nowej   wiedzy  w   postaci   patentu,  licencji   itp.;</a:t>
            </a:r>
          </a:p>
          <a:p>
            <a:pPr algn="just">
              <a:buNone/>
            </a:pPr>
            <a:r>
              <a:rPr lang="pl-PL" sz="2400" dirty="0" smtClean="0">
                <a:sym typeface="Wingdings"/>
              </a:rPr>
              <a:t>     nabycie   tzw.   technologii    materialnej   -  innowacyjnych </a:t>
            </a:r>
          </a:p>
          <a:p>
            <a:pPr algn="just">
              <a:buNone/>
            </a:pPr>
            <a:r>
              <a:rPr lang="pl-PL" sz="2400" dirty="0" smtClean="0">
                <a:sym typeface="Wingdings"/>
              </a:rPr>
              <a:t>         urządzeń   i   maszyn.  </a:t>
            </a:r>
          </a:p>
          <a:p>
            <a:pPr algn="just"/>
            <a:r>
              <a:rPr lang="pl-PL" sz="2400" dirty="0" smtClean="0">
                <a:sym typeface="Wingdings"/>
              </a:rPr>
              <a:t>Gospodarka   -  w  „pułapce”   średniego   dochodu,  rozwoju -</a:t>
            </a:r>
          </a:p>
          <a:p>
            <a:pPr algn="just">
              <a:buNone/>
            </a:pPr>
            <a:r>
              <a:rPr lang="pl-PL" sz="2400" dirty="0" smtClean="0">
                <a:sym typeface="Wingdings"/>
              </a:rPr>
              <a:t>   aby  dogonić   kraje   rozwinięte  -  musi  się  stać  innowacyjną.</a:t>
            </a:r>
            <a:endParaRPr lang="pl-PL" sz="2400" dirty="0" smtClean="0"/>
          </a:p>
          <a:p>
            <a:pPr algn="just">
              <a:buNone/>
            </a:pPr>
            <a:r>
              <a:rPr lang="pl-PL" sz="2000" dirty="0" smtClean="0"/>
              <a:t>                                                                              </a:t>
            </a: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2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r>
              <a:rPr lang="pl-PL" sz="1600" dirty="0" smtClean="0"/>
              <a:t>Spojrzenie na 25-lecie SOLP - „Olszówka” z perspektywy innowacyjności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429288"/>
          </a:xfrm>
        </p:spPr>
        <p:txBody>
          <a:bodyPr>
            <a:noAutofit/>
          </a:bodyPr>
          <a:lstStyle/>
          <a:p>
            <a:pPr algn="just"/>
            <a:r>
              <a:rPr lang="pl-PL" sz="2400" u="sng" dirty="0" smtClean="0"/>
              <a:t>Innowacyjność</a:t>
            </a:r>
            <a:r>
              <a:rPr lang="pl-PL" sz="2400" dirty="0" smtClean="0"/>
              <a:t>  -  pojęcie  wprowadzone  do  nauk  </a:t>
            </a:r>
            <a:r>
              <a:rPr lang="pl-PL" sz="2400" dirty="0" err="1" smtClean="0"/>
              <a:t>ekonomicz</a:t>
            </a:r>
            <a:r>
              <a:rPr lang="pl-PL" sz="2400" dirty="0" smtClean="0"/>
              <a:t>-</a:t>
            </a:r>
            <a:r>
              <a:rPr lang="pl-PL" sz="2000" dirty="0" smtClean="0"/>
              <a:t> </a:t>
            </a:r>
          </a:p>
          <a:p>
            <a:pPr algn="just">
              <a:buNone/>
            </a:pPr>
            <a:r>
              <a:rPr lang="pl-PL" sz="2400" dirty="0" err="1" smtClean="0"/>
              <a:t>nych</a:t>
            </a:r>
            <a:r>
              <a:rPr lang="pl-PL" sz="2400" dirty="0" smtClean="0"/>
              <a:t>,   znalazło   sobie  prawo   bytu  również   w  innych   </a:t>
            </a:r>
            <a:r>
              <a:rPr lang="pl-PL" sz="2400" dirty="0" err="1" smtClean="0"/>
              <a:t>dziedzi</a:t>
            </a:r>
            <a:r>
              <a:rPr lang="pl-PL" sz="2400" dirty="0" smtClean="0"/>
              <a:t>-</a:t>
            </a:r>
          </a:p>
          <a:p>
            <a:pPr algn="just">
              <a:buNone/>
            </a:pPr>
            <a:r>
              <a:rPr lang="pl-PL" sz="2400" dirty="0" err="1" smtClean="0"/>
              <a:t>nach</a:t>
            </a:r>
            <a:r>
              <a:rPr lang="pl-PL" sz="2400" dirty="0" smtClean="0"/>
              <a:t>   życia  społecznego  w   tym,  w  </a:t>
            </a:r>
            <a:r>
              <a:rPr lang="pl-PL" sz="2400" u="sng" dirty="0" smtClean="0"/>
              <a:t>ochronie  zdrowia.</a:t>
            </a:r>
            <a:r>
              <a:rPr lang="pl-PL" sz="2000" dirty="0" smtClean="0"/>
              <a:t>    </a:t>
            </a:r>
          </a:p>
          <a:p>
            <a:pPr algn="just">
              <a:buNone/>
            </a:pPr>
            <a:r>
              <a:rPr lang="pl-PL" sz="2000" dirty="0" smtClean="0"/>
              <a:t>	</a:t>
            </a:r>
          </a:p>
          <a:p>
            <a:pPr algn="just">
              <a:buNone/>
            </a:pPr>
            <a:r>
              <a:rPr lang="pl-PL" sz="2000" dirty="0" smtClean="0"/>
              <a:t>	Od  2014r.  działa  Stowarzyszenie  -  </a:t>
            </a:r>
            <a:r>
              <a:rPr lang="pl-PL" sz="2000" u="sng" dirty="0" smtClean="0"/>
              <a:t>Grupa  na  Rzecz  Innowacji  w  Ochro-</a:t>
            </a:r>
          </a:p>
          <a:p>
            <a:pPr algn="just">
              <a:buNone/>
            </a:pPr>
            <a:r>
              <a:rPr lang="pl-PL" sz="2000" u="sng" dirty="0" smtClean="0"/>
              <a:t>nie  Zdrowia</a:t>
            </a:r>
            <a:r>
              <a:rPr lang="pl-PL" sz="2000" dirty="0" smtClean="0"/>
              <a:t>  (od  2007r.,  działało  nieformalnie). </a:t>
            </a:r>
            <a:endParaRPr lang="pl-PL" sz="2000" u="sng" dirty="0" smtClean="0"/>
          </a:p>
          <a:p>
            <a:pPr algn="just"/>
            <a:r>
              <a:rPr lang="pl-PL" sz="2400" dirty="0" smtClean="0"/>
              <a:t>Innowacyjność  w  ochronie  zdrowia  ma,  w  rozumieniu   Sto-</a:t>
            </a:r>
          </a:p>
          <a:p>
            <a:pPr algn="just">
              <a:buNone/>
            </a:pPr>
            <a:r>
              <a:rPr lang="pl-PL" sz="2400" dirty="0" err="1" smtClean="0"/>
              <a:t>warzyszenia</a:t>
            </a:r>
            <a:r>
              <a:rPr lang="pl-PL" sz="2400" dirty="0" smtClean="0"/>
              <a:t>,  szeroki  zakres.  To zarówno: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nowe  produkty  medyczne ,  nowoczesne  technologie  medyczne  i  skute-</a:t>
            </a:r>
          </a:p>
          <a:p>
            <a:pPr algn="just">
              <a:buNone/>
            </a:pPr>
            <a:r>
              <a:rPr lang="pl-PL" sz="2000" dirty="0" err="1" smtClean="0"/>
              <a:t>czne</a:t>
            </a:r>
            <a:r>
              <a:rPr lang="pl-PL" sz="2000" dirty="0" smtClean="0"/>
              <a:t>  metody  terapii, </a:t>
            </a:r>
          </a:p>
          <a:p>
            <a:pPr algn="just">
              <a:buNone/>
            </a:pPr>
            <a:r>
              <a:rPr lang="pl-PL" sz="2000" dirty="0" smtClean="0"/>
              <a:t>       </a:t>
            </a:r>
            <a:r>
              <a:rPr lang="pl-PL" sz="2400" dirty="0" smtClean="0"/>
              <a:t>jak  i: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nowoczesne  zarządzanie   w  sektorze  zdrowotnym  i  placówkach   </a:t>
            </a:r>
            <a:r>
              <a:rPr lang="pl-PL" sz="2000" dirty="0" err="1" smtClean="0"/>
              <a:t>medy</a:t>
            </a:r>
            <a:r>
              <a:rPr lang="pl-PL" sz="2000" dirty="0" smtClean="0"/>
              <a:t>-</a:t>
            </a:r>
          </a:p>
          <a:p>
            <a:pPr algn="just">
              <a:buNone/>
            </a:pPr>
            <a:r>
              <a:rPr lang="pl-PL" sz="2000" dirty="0" err="1" smtClean="0"/>
              <a:t>cznych</a:t>
            </a:r>
            <a:r>
              <a:rPr lang="pl-PL" sz="2000" dirty="0" smtClean="0"/>
              <a:t>  oraz   </a:t>
            </a:r>
            <a:r>
              <a:rPr lang="pl-PL" sz="2000" u="sng" dirty="0" smtClean="0"/>
              <a:t>innowacyjna  organizacja  dostarczania  usług.</a:t>
            </a:r>
          </a:p>
          <a:p>
            <a:pPr algn="just">
              <a:buNone/>
            </a:pPr>
            <a:endParaRPr lang="pl-PL" sz="2000" dirty="0" smtClean="0"/>
          </a:p>
          <a:p>
            <a:pPr algn="just">
              <a:buNone/>
            </a:pPr>
            <a:r>
              <a:rPr lang="pl-PL" sz="2400" dirty="0" smtClean="0"/>
              <a:t>  </a:t>
            </a:r>
            <a:endParaRPr lang="pl-PL" sz="20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3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r>
              <a:rPr lang="pl-PL" sz="1600" smtClean="0"/>
              <a:t>Spojrzenie na 25-lecie SOLP - „Olszówka” z perspektywy innowacyjności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143536"/>
          </a:xfrm>
        </p:spPr>
        <p:txBody>
          <a:bodyPr>
            <a:noAutofit/>
          </a:bodyPr>
          <a:lstStyle/>
          <a:p>
            <a:pPr algn="just">
              <a:lnSpc>
                <a:spcPts val="2400"/>
              </a:lnSpc>
            </a:pPr>
            <a:r>
              <a:rPr lang="pl-PL" sz="2400" dirty="0" smtClean="0"/>
              <a:t>Wiek  XX,  to  wiek  nowoczesnych   technologii   medycznych; </a:t>
            </a:r>
          </a:p>
          <a:p>
            <a:pPr algn="just">
              <a:lnSpc>
                <a:spcPts val="2400"/>
              </a:lnSpc>
              <a:buNone/>
            </a:pPr>
            <a:r>
              <a:rPr lang="pl-PL" sz="2400" dirty="0" smtClean="0"/>
              <a:t>aparatury  medycznej,  leków.   Skutkuje  to:</a:t>
            </a:r>
          </a:p>
          <a:p>
            <a:pPr algn="just">
              <a:buFont typeface="Wingdings"/>
              <a:buChar char="ü"/>
            </a:pPr>
            <a:r>
              <a:rPr lang="pl-PL" sz="2000" dirty="0" smtClean="0">
                <a:sym typeface="Wingdings"/>
              </a:rPr>
              <a:t>wyodrębnianiem  się  nowych  specjalności   i  zawodów   medycznych;</a:t>
            </a:r>
          </a:p>
          <a:p>
            <a:pPr algn="just">
              <a:buFont typeface="Wingdings"/>
              <a:buChar char="ü"/>
            </a:pPr>
            <a:r>
              <a:rPr lang="pl-PL" sz="2000" dirty="0" smtClean="0">
                <a:sym typeface="Wingdings"/>
              </a:rPr>
              <a:t>szpitale   z  instytucji  opiekuńczych,  stały  się  w   systemie,  centralną   </a:t>
            </a:r>
            <a:r>
              <a:rPr lang="pl-PL" sz="2000" dirty="0" err="1" smtClean="0">
                <a:sym typeface="Wingdings"/>
              </a:rPr>
              <a:t>in</a:t>
            </a:r>
            <a:r>
              <a:rPr lang="pl-PL" sz="2000" dirty="0" smtClean="0">
                <a:sym typeface="Wingdings"/>
              </a:rPr>
              <a:t>-</a:t>
            </a:r>
          </a:p>
          <a:p>
            <a:pPr algn="just">
              <a:buNone/>
            </a:pPr>
            <a:r>
              <a:rPr lang="pl-PL" sz="2000" dirty="0" smtClean="0">
                <a:sym typeface="Wingdings"/>
              </a:rPr>
              <a:t>	</a:t>
            </a:r>
            <a:r>
              <a:rPr lang="pl-PL" sz="2000" dirty="0" err="1" smtClean="0">
                <a:sym typeface="Wingdings"/>
              </a:rPr>
              <a:t>stytucją</a:t>
            </a:r>
            <a:r>
              <a:rPr lang="pl-PL" sz="2000" dirty="0" smtClean="0">
                <a:sym typeface="Wingdings"/>
              </a:rPr>
              <a:t>  leczniczą.</a:t>
            </a:r>
          </a:p>
          <a:p>
            <a:pPr algn="just"/>
            <a:r>
              <a:rPr lang="pl-PL" sz="2400" dirty="0" smtClean="0">
                <a:sym typeface="Wingdings"/>
              </a:rPr>
              <a:t>Poza  postępem,  obserwujemy   też   zjawiska  negatywne:</a:t>
            </a:r>
          </a:p>
          <a:p>
            <a:pPr algn="just">
              <a:buFont typeface="Wingdings"/>
              <a:buChar char="ü"/>
            </a:pPr>
            <a:r>
              <a:rPr lang="pl-PL" sz="2000" dirty="0" smtClean="0">
                <a:sym typeface="Wingdings"/>
              </a:rPr>
              <a:t>postępującą  </a:t>
            </a:r>
            <a:r>
              <a:rPr lang="pl-PL" sz="2000" u="sng" dirty="0" smtClean="0">
                <a:sym typeface="Wingdings"/>
              </a:rPr>
              <a:t>dezintegrację   systemu</a:t>
            </a:r>
            <a:r>
              <a:rPr lang="pl-PL" sz="2000" dirty="0" smtClean="0">
                <a:sym typeface="Wingdings"/>
              </a:rPr>
              <a:t>,  w  którym współdziałanie  jego  </a:t>
            </a:r>
            <a:r>
              <a:rPr lang="pl-PL" sz="2000" dirty="0" err="1" smtClean="0">
                <a:sym typeface="Wingdings"/>
              </a:rPr>
              <a:t>ele</a:t>
            </a:r>
            <a:r>
              <a:rPr lang="pl-PL" sz="2000" dirty="0" smtClean="0">
                <a:sym typeface="Wingdings"/>
              </a:rPr>
              <a:t>-</a:t>
            </a:r>
          </a:p>
          <a:p>
            <a:pPr algn="just">
              <a:buNone/>
            </a:pPr>
            <a:r>
              <a:rPr lang="pl-PL" sz="2000" dirty="0" smtClean="0">
                <a:sym typeface="Wingdings"/>
              </a:rPr>
              <a:t>        </a:t>
            </a:r>
            <a:r>
              <a:rPr lang="pl-PL" sz="2000" dirty="0" err="1" smtClean="0">
                <a:sym typeface="Wingdings"/>
              </a:rPr>
              <a:t>mentów</a:t>
            </a:r>
            <a:r>
              <a:rPr lang="pl-PL" sz="2000" dirty="0" smtClean="0">
                <a:sym typeface="Wingdings"/>
              </a:rPr>
              <a:t>,  zastąpione  zostało  ich  konkurowaniem; </a:t>
            </a:r>
          </a:p>
          <a:p>
            <a:pPr algn="just">
              <a:buFont typeface="Wingdings"/>
              <a:buChar char="ü"/>
            </a:pPr>
            <a:r>
              <a:rPr lang="pl-PL" sz="2000" dirty="0" smtClean="0">
                <a:sym typeface="Wingdings"/>
              </a:rPr>
              <a:t>zmianę  wzajemnego   stosunku   między   lekarzem   a   pacjentem,   który </a:t>
            </a:r>
          </a:p>
          <a:p>
            <a:pPr algn="just">
              <a:buNone/>
            </a:pPr>
            <a:r>
              <a:rPr lang="pl-PL" sz="2000" dirty="0" smtClean="0">
                <a:sym typeface="Wingdings"/>
              </a:rPr>
              <a:t>	 był   i  jest   istotą   praktyki   lekarskiej;</a:t>
            </a:r>
          </a:p>
          <a:p>
            <a:pPr algn="just">
              <a:buFont typeface="Wingdings"/>
              <a:buChar char="ü"/>
            </a:pPr>
            <a:r>
              <a:rPr lang="pl-PL" sz="2000" dirty="0" smtClean="0">
                <a:sym typeface="Wingdings"/>
              </a:rPr>
              <a:t>lekarze,   coraz  częściej   postrzegają   chorych  jako   zbiór  narządów,   tka-</a:t>
            </a:r>
          </a:p>
          <a:p>
            <a:pPr algn="just">
              <a:buNone/>
            </a:pPr>
            <a:r>
              <a:rPr lang="pl-PL" sz="2000" dirty="0" smtClean="0">
                <a:sym typeface="Wingdings"/>
              </a:rPr>
              <a:t>      </a:t>
            </a:r>
            <a:r>
              <a:rPr lang="pl-PL" sz="2000" dirty="0" err="1" smtClean="0">
                <a:sym typeface="Wingdings"/>
              </a:rPr>
              <a:t>nek</a:t>
            </a:r>
            <a:r>
              <a:rPr lang="pl-PL" sz="2000" dirty="0" smtClean="0">
                <a:sym typeface="Wingdings"/>
              </a:rPr>
              <a:t>  i  komórek,  tracąc   z  oczu  istotę  ludzką,  z   jej  uwikłaniami  </a:t>
            </a:r>
            <a:r>
              <a:rPr lang="pl-PL" sz="2000" dirty="0" err="1" smtClean="0">
                <a:sym typeface="Wingdings"/>
              </a:rPr>
              <a:t>psycho</a:t>
            </a:r>
            <a:r>
              <a:rPr lang="pl-PL" sz="2000" dirty="0" smtClean="0">
                <a:sym typeface="Wingdings"/>
              </a:rPr>
              <a:t>-</a:t>
            </a:r>
          </a:p>
          <a:p>
            <a:pPr algn="just">
              <a:buNone/>
            </a:pPr>
            <a:r>
              <a:rPr lang="pl-PL" sz="2000" dirty="0" smtClean="0">
                <a:sym typeface="Wingdings"/>
              </a:rPr>
              <a:t>      logicznymi,  duchowymi  i  środowiskowymi.</a:t>
            </a:r>
          </a:p>
          <a:p>
            <a:pPr algn="just">
              <a:buNone/>
            </a:pPr>
            <a:r>
              <a:rPr lang="pl-PL" sz="2000" dirty="0" smtClean="0">
                <a:sym typeface="Wingdings"/>
              </a:rPr>
              <a:t>	</a:t>
            </a:r>
          </a:p>
          <a:p>
            <a:pPr algn="just">
              <a:buNone/>
            </a:pPr>
            <a:r>
              <a:rPr lang="pl-PL" sz="2000" dirty="0" smtClean="0">
                <a:sym typeface="Wingdings"/>
              </a:rPr>
              <a:t>	</a:t>
            </a:r>
          </a:p>
          <a:p>
            <a:pPr algn="just">
              <a:buNone/>
            </a:pPr>
            <a:endParaRPr lang="pl-PL" sz="2000" dirty="0" smtClean="0">
              <a:sym typeface="Wingdings"/>
            </a:endParaRPr>
          </a:p>
          <a:p>
            <a:pPr algn="just">
              <a:buNone/>
            </a:pPr>
            <a:r>
              <a:rPr lang="pl-PL" sz="2000" dirty="0" smtClean="0">
                <a:sym typeface="Wingdings"/>
              </a:rPr>
              <a:t>	</a:t>
            </a:r>
          </a:p>
          <a:p>
            <a:pPr algn="just">
              <a:buNone/>
            </a:pPr>
            <a:r>
              <a:rPr lang="pl-PL" sz="2000" dirty="0" smtClean="0">
                <a:sym typeface="Wingdings"/>
              </a:rPr>
              <a:t>	</a:t>
            </a:r>
          </a:p>
          <a:p>
            <a:pPr algn="just">
              <a:buNone/>
            </a:pPr>
            <a:endParaRPr lang="pl-PL" sz="2000" dirty="0" smtClean="0"/>
          </a:p>
          <a:p>
            <a:pPr algn="just">
              <a:buNone/>
            </a:pPr>
            <a:r>
              <a:rPr lang="pl-PL" sz="2400" dirty="0" smtClean="0"/>
              <a:t>  </a:t>
            </a:r>
            <a:endParaRPr lang="pl-PL" sz="20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4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r>
              <a:rPr lang="pl-PL" sz="1600" smtClean="0"/>
              <a:t>Spojrzenie na 25-lecie SOLP - „Olszówka” z perspektywy innowacyjności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000660"/>
          </a:xfrm>
        </p:spPr>
        <p:txBody>
          <a:bodyPr>
            <a:noAutofit/>
          </a:bodyPr>
          <a:lstStyle/>
          <a:p>
            <a:pPr algn="just">
              <a:lnSpc>
                <a:spcPts val="2400"/>
              </a:lnSpc>
            </a:pPr>
            <a:r>
              <a:rPr lang="pl-PL" sz="2400" dirty="0" smtClean="0"/>
              <a:t>Psychiatria  -  jest   jedną   z  nielicznych   specjalności  medycz-</a:t>
            </a:r>
          </a:p>
          <a:p>
            <a:pPr algn="just">
              <a:lnSpc>
                <a:spcPts val="2400"/>
              </a:lnSpc>
              <a:buNone/>
            </a:pPr>
            <a:r>
              <a:rPr lang="pl-PL" sz="2400" dirty="0" smtClean="0"/>
              <a:t>nych,  w  których  postęp  nie  wynika   bezpośrednio   z  wprowa-</a:t>
            </a:r>
          </a:p>
          <a:p>
            <a:pPr algn="just">
              <a:lnSpc>
                <a:spcPts val="2400"/>
              </a:lnSpc>
              <a:buNone/>
            </a:pPr>
            <a:r>
              <a:rPr lang="pl-PL" sz="2400" dirty="0" err="1" smtClean="0"/>
              <a:t>dzania</a:t>
            </a:r>
            <a:r>
              <a:rPr lang="pl-PL" sz="2400" dirty="0" smtClean="0"/>
              <a:t>   nowych   technologii  ( z  wyjątkiem  farmakoterapii);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do  połowy  ubiegłego  wieku,  szpitale  psychiatryczne  pełniły  głównie  ro-</a:t>
            </a:r>
          </a:p>
          <a:p>
            <a:pPr algn="just">
              <a:buNone/>
            </a:pPr>
            <a:r>
              <a:rPr lang="pl-PL" sz="2000" dirty="0" smtClean="0"/>
              <a:t>lę  opiekuńczą  (psychiatria  detencyjna);</a:t>
            </a:r>
          </a:p>
          <a:p>
            <a:pPr algn="just">
              <a:buFont typeface="Wingdings"/>
              <a:buChar char="ü"/>
            </a:pPr>
            <a:r>
              <a:rPr lang="pl-PL" sz="2000" dirty="0" smtClean="0">
                <a:sym typeface="Wingdings"/>
              </a:rPr>
              <a:t>panowały   w  nich  skrajnie  trudne  warunki;</a:t>
            </a:r>
          </a:p>
          <a:p>
            <a:pPr algn="just">
              <a:buFont typeface="Wingdings"/>
              <a:buChar char="ü"/>
            </a:pPr>
            <a:r>
              <a:rPr lang="pl-PL" sz="2000" dirty="0" smtClean="0">
                <a:sym typeface="Wingdings"/>
              </a:rPr>
              <a:t>a,  podjęte  badania socjologiczne  wykazały,  że  oddziałują  negatywnie na</a:t>
            </a:r>
          </a:p>
          <a:p>
            <a:pPr algn="just">
              <a:buNone/>
            </a:pPr>
            <a:r>
              <a:rPr lang="pl-PL" sz="2000" dirty="0" smtClean="0">
                <a:sym typeface="Wingdings"/>
              </a:rPr>
              <a:t>przebywających  w  nich  chorych  (choroba  szpitalna).</a:t>
            </a:r>
          </a:p>
          <a:p>
            <a:pPr algn="just"/>
            <a:endParaRPr lang="pl-PL" sz="2000" dirty="0" smtClean="0">
              <a:sym typeface="Wingdings"/>
            </a:endParaRPr>
          </a:p>
          <a:p>
            <a:pPr algn="just"/>
            <a:r>
              <a:rPr lang="pl-PL" sz="2000" dirty="0" smtClean="0">
                <a:sym typeface="Wingdings"/>
              </a:rPr>
              <a:t>Pod  wpływem  różnych  idei,  nowoczesnej  farmakoterapii,   która   </a:t>
            </a:r>
            <a:r>
              <a:rPr lang="pl-PL" sz="2000" dirty="0" err="1" smtClean="0">
                <a:sym typeface="Wingdings"/>
              </a:rPr>
              <a:t>umoż</a:t>
            </a:r>
            <a:r>
              <a:rPr lang="pl-PL" sz="2000" dirty="0" smtClean="0">
                <a:sym typeface="Wingdings"/>
              </a:rPr>
              <a:t>-</a:t>
            </a:r>
          </a:p>
          <a:p>
            <a:pPr algn="just">
              <a:buNone/>
            </a:pPr>
            <a:r>
              <a:rPr lang="pl-PL" sz="2000" dirty="0" err="1" smtClean="0">
                <a:sym typeface="Wingdings"/>
              </a:rPr>
              <a:t>liwia</a:t>
            </a:r>
            <a:r>
              <a:rPr lang="pl-PL" sz="2000" dirty="0" smtClean="0">
                <a:sym typeface="Wingdings"/>
              </a:rPr>
              <a:t>  szersze  zastosowanie   metod  psychologicznych  i  społecznych  w  tera-</a:t>
            </a:r>
          </a:p>
          <a:p>
            <a:pPr algn="just">
              <a:buNone/>
            </a:pPr>
            <a:r>
              <a:rPr lang="pl-PL" sz="2000" dirty="0" smtClean="0">
                <a:sym typeface="Wingdings"/>
              </a:rPr>
              <a:t>pi   i  rehabilitacji  -   zrodziło  się   nowe  podejście   praktyczne  i  teoretyczne  </a:t>
            </a:r>
          </a:p>
          <a:p>
            <a:pPr algn="just">
              <a:buNone/>
            </a:pPr>
            <a:r>
              <a:rPr lang="pl-PL" sz="2000" dirty="0" smtClean="0">
                <a:sym typeface="Wingdings"/>
              </a:rPr>
              <a:t>do  psychicznie chorych,  zwane  u   nas   </a:t>
            </a:r>
            <a:r>
              <a:rPr lang="pl-PL" sz="2000" b="1" dirty="0" smtClean="0">
                <a:sym typeface="Wingdings"/>
              </a:rPr>
              <a:t>psychiatrią   środowiskową. </a:t>
            </a:r>
            <a:endParaRPr lang="pl-PL" sz="2000" dirty="0" smtClean="0"/>
          </a:p>
          <a:p>
            <a:pPr algn="just">
              <a:buNone/>
            </a:pPr>
            <a:r>
              <a:rPr lang="pl-PL" sz="2400" dirty="0" smtClean="0"/>
              <a:t> </a:t>
            </a:r>
            <a:endParaRPr lang="pl-PL" sz="2000" dirty="0" smtClean="0">
              <a:sym typeface="Wingdings"/>
            </a:endParaRPr>
          </a:p>
          <a:p>
            <a:pPr algn="just">
              <a:buNone/>
            </a:pPr>
            <a:r>
              <a:rPr lang="pl-PL" sz="2000" dirty="0" smtClean="0">
                <a:sym typeface="Wingdings"/>
              </a:rPr>
              <a:t>	</a:t>
            </a:r>
          </a:p>
          <a:p>
            <a:pPr algn="just">
              <a:buNone/>
            </a:pPr>
            <a:endParaRPr lang="pl-PL" sz="2000" dirty="0" smtClean="0">
              <a:sym typeface="Wingdings"/>
            </a:endParaRPr>
          </a:p>
          <a:p>
            <a:pPr algn="just">
              <a:buNone/>
            </a:pPr>
            <a:r>
              <a:rPr lang="pl-PL" sz="2000" dirty="0" smtClean="0">
                <a:sym typeface="Wingdings"/>
              </a:rPr>
              <a:t>	</a:t>
            </a:r>
          </a:p>
          <a:p>
            <a:pPr algn="just">
              <a:buNone/>
            </a:pPr>
            <a:r>
              <a:rPr lang="pl-PL" sz="2000" dirty="0" smtClean="0">
                <a:sym typeface="Wingdings"/>
              </a:rPr>
              <a:t>	</a:t>
            </a:r>
          </a:p>
          <a:p>
            <a:pPr algn="just">
              <a:buNone/>
            </a:pPr>
            <a:endParaRPr lang="pl-PL" sz="20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5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r>
              <a:rPr lang="pl-PL" sz="1600" smtClean="0"/>
              <a:t>Spojrzenie na 25-lecie SOLP - „Olszówka” z perspektywy innowacyjności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143536"/>
          </a:xfrm>
        </p:spPr>
        <p:txBody>
          <a:bodyPr>
            <a:noAutofit/>
          </a:bodyPr>
          <a:lstStyle/>
          <a:p>
            <a:pPr algn="just"/>
            <a:r>
              <a:rPr lang="pl-PL" sz="2400" b="1" dirty="0" err="1" smtClean="0"/>
              <a:t>Subrejonowy</a:t>
            </a:r>
            <a:r>
              <a:rPr lang="pl-PL" sz="2400" b="1" dirty="0" smtClean="0"/>
              <a:t>   Ośrodek   Leczenia   Psychiatrycznego   (SOLP -  </a:t>
            </a:r>
            <a:r>
              <a:rPr lang="pl-PL" sz="2400" dirty="0" smtClean="0"/>
              <a:t> </a:t>
            </a:r>
            <a:endParaRPr lang="pl-PL" sz="2000" dirty="0" smtClean="0">
              <a:sym typeface="Wingdings"/>
            </a:endParaRPr>
          </a:p>
          <a:p>
            <a:pPr algn="just">
              <a:buNone/>
            </a:pPr>
            <a:r>
              <a:rPr lang="pl-PL" sz="2400" b="1" dirty="0" smtClean="0">
                <a:sym typeface="Wingdings"/>
              </a:rPr>
              <a:t>„Olszówka”) </a:t>
            </a:r>
            <a:r>
              <a:rPr lang="pl-PL" sz="2400" dirty="0" smtClean="0">
                <a:sym typeface="Wingdings"/>
              </a:rPr>
              <a:t>jest  rozwiązaniem  autorskim,  praktycznym  </a:t>
            </a:r>
            <a:r>
              <a:rPr lang="pl-PL" sz="2400" dirty="0" err="1" smtClean="0">
                <a:sym typeface="Wingdings"/>
              </a:rPr>
              <a:t>wciele</a:t>
            </a:r>
            <a:r>
              <a:rPr lang="pl-PL" sz="2400" dirty="0" smtClean="0">
                <a:sym typeface="Wingdings"/>
              </a:rPr>
              <a:t>- </a:t>
            </a:r>
          </a:p>
          <a:p>
            <a:pPr algn="just">
              <a:buNone/>
            </a:pPr>
            <a:r>
              <a:rPr lang="pl-PL" sz="2400" dirty="0" err="1" smtClean="0">
                <a:sym typeface="Wingdings"/>
              </a:rPr>
              <a:t>niem</a:t>
            </a:r>
            <a:r>
              <a:rPr lang="pl-PL" sz="2400" dirty="0" smtClean="0">
                <a:sym typeface="Wingdings"/>
              </a:rPr>
              <a:t>  dwóch  wspomnianych  wcześniej   idei:</a:t>
            </a:r>
          </a:p>
          <a:p>
            <a:pPr algn="just">
              <a:lnSpc>
                <a:spcPts val="2600"/>
              </a:lnSpc>
              <a:buFontTx/>
              <a:buChar char="-"/>
            </a:pPr>
            <a:r>
              <a:rPr lang="pl-PL" sz="2400" dirty="0" smtClean="0">
                <a:sym typeface="Wingdings"/>
              </a:rPr>
              <a:t>innowacyjności   i  </a:t>
            </a:r>
          </a:p>
          <a:p>
            <a:pPr algn="just">
              <a:lnSpc>
                <a:spcPts val="3200"/>
              </a:lnSpc>
              <a:buFontTx/>
              <a:buChar char="-"/>
            </a:pPr>
            <a:r>
              <a:rPr lang="pl-PL" sz="2400" dirty="0" smtClean="0">
                <a:sym typeface="Wingdings"/>
              </a:rPr>
              <a:t>psychiatrii  środowiskowej.</a:t>
            </a:r>
            <a:r>
              <a:rPr lang="pl-PL" sz="2000" dirty="0" smtClean="0">
                <a:sym typeface="Wingdings"/>
              </a:rPr>
              <a:t>	</a:t>
            </a:r>
          </a:p>
          <a:p>
            <a:pPr algn="just">
              <a:lnSpc>
                <a:spcPts val="2400"/>
              </a:lnSpc>
            </a:pPr>
            <a:r>
              <a:rPr lang="pl-PL" sz="2000" dirty="0" smtClean="0">
                <a:sym typeface="Wingdings"/>
              </a:rPr>
              <a:t>Przy  jego  planowaniu,  wykorzystałem doświadczenia wyniesione z  pracy</a:t>
            </a:r>
          </a:p>
          <a:p>
            <a:pPr algn="just">
              <a:lnSpc>
                <a:spcPts val="2400"/>
              </a:lnSpc>
              <a:buNone/>
            </a:pPr>
            <a:r>
              <a:rPr lang="pl-PL" sz="2000" dirty="0" smtClean="0">
                <a:sym typeface="Wingdings"/>
              </a:rPr>
              <a:t>w dużym szpitalu psychiatrycznym (w Lubiążu), w którym dokonały się </a:t>
            </a:r>
            <a:r>
              <a:rPr lang="pl-PL" sz="2000" dirty="0" err="1" smtClean="0">
                <a:sym typeface="Wingdings"/>
              </a:rPr>
              <a:t>głębo</a:t>
            </a:r>
            <a:r>
              <a:rPr lang="pl-PL" sz="2000" dirty="0" smtClean="0">
                <a:sym typeface="Wingdings"/>
              </a:rPr>
              <a:t>-</a:t>
            </a:r>
          </a:p>
          <a:p>
            <a:pPr algn="just">
              <a:lnSpc>
                <a:spcPts val="2400"/>
              </a:lnSpc>
              <a:buNone/>
            </a:pPr>
            <a:r>
              <a:rPr lang="pl-PL" sz="2000" dirty="0" smtClean="0">
                <a:sym typeface="Wingdings"/>
              </a:rPr>
              <a:t>kie zmiany reformatorskie  oraz  w  WSP w Andrychowie który organizowałem</a:t>
            </a:r>
          </a:p>
          <a:p>
            <a:pPr algn="just">
              <a:lnSpc>
                <a:spcPts val="2400"/>
              </a:lnSpc>
              <a:buNone/>
            </a:pPr>
            <a:r>
              <a:rPr lang="pl-PL" sz="2000" dirty="0" smtClean="0">
                <a:sym typeface="Wingdings"/>
              </a:rPr>
              <a:t>a następnie nim zarządzałem.</a:t>
            </a:r>
          </a:p>
          <a:p>
            <a:pPr algn="just">
              <a:lnSpc>
                <a:spcPts val="2400"/>
              </a:lnSpc>
            </a:pPr>
            <a:r>
              <a:rPr lang="pl-PL" sz="2000" dirty="0" smtClean="0">
                <a:sym typeface="Wingdings"/>
              </a:rPr>
              <a:t>Wielu cennych doświadczeń i spostrzeżeń dostarczyło mi pełnienie funkcji</a:t>
            </a:r>
          </a:p>
          <a:p>
            <a:pPr algn="just">
              <a:lnSpc>
                <a:spcPts val="2400"/>
              </a:lnSpc>
              <a:buNone/>
            </a:pPr>
            <a:r>
              <a:rPr lang="pl-PL" sz="2000" dirty="0" smtClean="0">
                <a:sym typeface="Wingdings"/>
              </a:rPr>
              <a:t>wojewódzkiego konsultanta do spraw psychiatrii.</a:t>
            </a:r>
          </a:p>
          <a:p>
            <a:pPr algn="just"/>
            <a:r>
              <a:rPr lang="pl-PL" sz="2400" dirty="0" smtClean="0">
                <a:sym typeface="Wingdings"/>
              </a:rPr>
              <a:t>Realizacja nastąpiła  w  latach  1991 - 1997. </a:t>
            </a:r>
          </a:p>
          <a:p>
            <a:pPr algn="just">
              <a:buNone/>
            </a:pPr>
            <a:endParaRPr lang="pl-PL" sz="2000" dirty="0" smtClean="0">
              <a:sym typeface="Wingdings"/>
            </a:endParaRPr>
          </a:p>
          <a:p>
            <a:pPr algn="just">
              <a:buNone/>
            </a:pPr>
            <a:endParaRPr lang="pl-PL" sz="2000" dirty="0" smtClean="0">
              <a:sym typeface="Wingdings"/>
            </a:endParaRPr>
          </a:p>
          <a:p>
            <a:pPr algn="just">
              <a:buNone/>
            </a:pPr>
            <a:r>
              <a:rPr lang="pl-PL" sz="2000" dirty="0" smtClean="0">
                <a:sym typeface="Wingdings"/>
              </a:rPr>
              <a:t>	</a:t>
            </a:r>
          </a:p>
          <a:p>
            <a:pPr algn="just">
              <a:buNone/>
            </a:pPr>
            <a:r>
              <a:rPr lang="pl-PL" sz="2000" dirty="0" smtClean="0">
                <a:sym typeface="Wingdings"/>
              </a:rPr>
              <a:t>	</a:t>
            </a:r>
          </a:p>
          <a:p>
            <a:pPr algn="just">
              <a:buNone/>
            </a:pPr>
            <a:endParaRPr lang="pl-PL" sz="20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6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r>
              <a:rPr lang="pl-PL" sz="1600" smtClean="0"/>
              <a:t>Spojrzenie na 25-lecie SOLP - „Olszówka” z perspektywy innowacyjności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000660"/>
          </a:xfrm>
        </p:spPr>
        <p:txBody>
          <a:bodyPr>
            <a:noAutofit/>
          </a:bodyPr>
          <a:lstStyle/>
          <a:p>
            <a:pPr algn="just"/>
            <a:r>
              <a:rPr lang="pl-PL" sz="2400" dirty="0" smtClean="0">
                <a:sym typeface="Wingdings"/>
              </a:rPr>
              <a:t>Pod  koniec  1997 roku,  strukturę  SOPL  tworzyły: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>
                <a:sym typeface="Wingdings"/>
              </a:rPr>
              <a:t>poradnia  zdrowia  psychicznego,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>
                <a:sym typeface="Wingdings"/>
              </a:rPr>
              <a:t> całodobowy  oddział  terapeutyczny   z  22  łóżkami,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>
                <a:sym typeface="Wingdings"/>
              </a:rPr>
              <a:t>dzienny  oddział   terapeutyczny  z  12  miejscami,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>
                <a:sym typeface="Wingdings"/>
              </a:rPr>
              <a:t>dzienny  oddział   rehabilitacyjny  z  18  miejscami,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>
                <a:sym typeface="Wingdings"/>
              </a:rPr>
              <a:t>całodobowy  oddział   rehabilitacyjny  z  15  łóżkami,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>
                <a:sym typeface="Wingdings"/>
              </a:rPr>
              <a:t>zespół  środowiskowy  z  oddziałem   hospitalizacji  domowej </a:t>
            </a:r>
          </a:p>
          <a:p>
            <a:pPr algn="just">
              <a:buNone/>
            </a:pPr>
            <a:r>
              <a:rPr lang="pl-PL" sz="2000" dirty="0" smtClean="0">
                <a:sym typeface="Wingdings"/>
              </a:rPr>
              <a:t>	W  Ośrodku  funkcjonowały  również: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>
                <a:sym typeface="Wingdings"/>
              </a:rPr>
              <a:t>kawiarnia  z  dwoma  miejscami  chronionego  zatrudnienia, 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>
                <a:sym typeface="Wingdings"/>
              </a:rPr>
              <a:t>klub  pacjenta  (grupa  teatralna,  malarstwo,  rękodzieło),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>
                <a:sym typeface="Wingdings"/>
              </a:rPr>
              <a:t>warsztaty   terapii  zajęciowej  (WTZ).</a:t>
            </a:r>
          </a:p>
          <a:p>
            <a:pPr algn="just">
              <a:buNone/>
            </a:pPr>
            <a:r>
              <a:rPr lang="pl-PL" sz="2000" dirty="0" smtClean="0">
                <a:sym typeface="Wingdings"/>
              </a:rPr>
              <a:t>	Ośrodek   udzielał  świadczeń   populacji   liczącej  130 000   mieszkańców, </a:t>
            </a:r>
          </a:p>
          <a:p>
            <a:pPr algn="just">
              <a:buNone/>
            </a:pPr>
            <a:r>
              <a:rPr lang="pl-PL" sz="2000" dirty="0" smtClean="0">
                <a:sym typeface="Wingdings"/>
              </a:rPr>
              <a:t>oddziały  rehabilitacyjne,  WTZ -  całemu  rejonowi  SPZOZ  -  240 000  mieszk.</a:t>
            </a:r>
            <a:endParaRPr lang="pl-PL" sz="1600" dirty="0" smtClean="0">
              <a:sym typeface="Wingdings"/>
            </a:endParaRPr>
          </a:p>
          <a:p>
            <a:pPr algn="just">
              <a:buNone/>
            </a:pPr>
            <a:r>
              <a:rPr lang="pl-PL" sz="2400" dirty="0" smtClean="0">
                <a:sym typeface="Wingdings"/>
              </a:rPr>
              <a:t>	</a:t>
            </a:r>
          </a:p>
          <a:p>
            <a:pPr algn="just">
              <a:buNone/>
            </a:pPr>
            <a:endParaRPr lang="pl-PL" sz="24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7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r>
              <a:rPr lang="pl-PL" sz="1600" smtClean="0"/>
              <a:t>Spojrzenie na 25-lecie SOLP - „Olszówka” z perspektywy innowacyjności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143536"/>
          </a:xfrm>
        </p:spPr>
        <p:txBody>
          <a:bodyPr>
            <a:noAutofit/>
          </a:bodyPr>
          <a:lstStyle/>
          <a:p>
            <a:pPr algn="just"/>
            <a:r>
              <a:rPr lang="pl-PL" sz="2400" dirty="0" smtClean="0">
                <a:sym typeface="Wingdings"/>
              </a:rPr>
              <a:t>Zasady  funkcjonowania  SOLP:	</a:t>
            </a:r>
          </a:p>
          <a:p>
            <a:pPr algn="just">
              <a:buNone/>
            </a:pPr>
            <a:r>
              <a:rPr lang="pl-PL" sz="2000" dirty="0" smtClean="0"/>
              <a:t>	Ścisła   </a:t>
            </a:r>
            <a:r>
              <a:rPr lang="pl-PL" sz="2000" u="sng" dirty="0" smtClean="0"/>
              <a:t>integracja</a:t>
            </a:r>
            <a:r>
              <a:rPr lang="pl-PL" sz="2000" dirty="0" smtClean="0"/>
              <a:t>  na  poziomach:  personalnym,  funkcjonalnym,   </a:t>
            </a:r>
            <a:r>
              <a:rPr lang="pl-PL" sz="2000" dirty="0" err="1" smtClean="0"/>
              <a:t>admini</a:t>
            </a:r>
            <a:r>
              <a:rPr lang="pl-PL" sz="2000" dirty="0" smtClean="0"/>
              <a:t>-</a:t>
            </a:r>
          </a:p>
          <a:p>
            <a:pPr algn="just">
              <a:buNone/>
            </a:pPr>
            <a:r>
              <a:rPr lang="pl-PL" sz="2000" dirty="0" err="1" smtClean="0"/>
              <a:t>stracyjnym</a:t>
            </a:r>
            <a:r>
              <a:rPr lang="pl-PL" sz="2000" dirty="0" smtClean="0"/>
              <a:t>  i  terytorialnym.</a:t>
            </a:r>
          </a:p>
          <a:p>
            <a:pPr algn="just">
              <a:buNone/>
            </a:pPr>
            <a:r>
              <a:rPr lang="pl-PL" sz="2000" dirty="0" smtClean="0"/>
              <a:t>	</a:t>
            </a:r>
            <a:r>
              <a:rPr lang="pl-PL" sz="2000" u="sng" dirty="0" smtClean="0"/>
              <a:t>Jednolita  doktryna  terapeutyczna</a:t>
            </a:r>
            <a:r>
              <a:rPr lang="pl-PL" sz="2000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leczenie  niskimi  dawkami  leków  przy  aktywnym  udziale  pacjentów,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podążanie  za  pacjentem  i  jego  wspieranie  (opieka  czynna).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współpraca  z  rodziną,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w  oddziałach  -  codzienne  zebrania  społeczności  leczniczej,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terapia  grupowa  (w  tym  psychoedukacja  chorych  i   ich  rodzin),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ćwiczenia  funkcjonowania  w   różnych  rolach   i  sytuacjach   społecznych,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nauka  organizowania  wolnego  czasu  (wycieczki, teatr, kino, basen i inne),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treningi  umiejętności,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000" dirty="0" smtClean="0"/>
              <a:t>obozy  terapeutyczne  i   inne. </a:t>
            </a:r>
          </a:p>
          <a:p>
            <a:pPr algn="just">
              <a:buNone/>
            </a:pPr>
            <a:r>
              <a:rPr lang="pl-PL" sz="2000" dirty="0" smtClean="0"/>
              <a:t>	</a:t>
            </a:r>
            <a:r>
              <a:rPr lang="pl-PL" sz="2000" u="sng" dirty="0" smtClean="0"/>
              <a:t>Współpraca</a:t>
            </a:r>
            <a:r>
              <a:rPr lang="pl-PL" sz="2000" dirty="0" smtClean="0"/>
              <a:t>   z  instytucjami   spoza   systemu.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8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r>
              <a:rPr lang="pl-PL" sz="1600" smtClean="0"/>
              <a:t>Spojrzenie na 25-lecie SOLP - „Olszówka” z perspektywy innowacyjności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14353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2000" u="sng" dirty="0" smtClean="0">
                <a:sym typeface="Wingdings"/>
              </a:rPr>
              <a:t>Liczna  łóżek  i  miejsc  w  oddz</a:t>
            </a:r>
            <a:r>
              <a:rPr lang="pl-PL" sz="2000" dirty="0" smtClean="0">
                <a:sym typeface="Wingdings"/>
              </a:rPr>
              <a:t>.;                  wskaźnik  na  10 000 mieszkańców</a:t>
            </a:r>
          </a:p>
          <a:p>
            <a:pPr algn="just">
              <a:buNone/>
            </a:pPr>
            <a:r>
              <a:rPr lang="pl-PL" sz="2000" dirty="0" smtClean="0"/>
              <a:t>                                                                            </a:t>
            </a:r>
            <a:r>
              <a:rPr lang="pl-PL" sz="1800" dirty="0" smtClean="0"/>
              <a:t>w Polsce </a:t>
            </a:r>
            <a:r>
              <a:rPr lang="pl-PL" sz="1600" dirty="0" smtClean="0"/>
              <a:t>x/  </a:t>
            </a:r>
            <a:r>
              <a:rPr lang="pl-PL" sz="1800" dirty="0" smtClean="0"/>
              <a:t>zalecany – CZP </a:t>
            </a:r>
            <a:r>
              <a:rPr lang="pl-PL" sz="1600" dirty="0" smtClean="0"/>
              <a:t>xx/  </a:t>
            </a:r>
            <a:r>
              <a:rPr lang="pl-PL" sz="1800" dirty="0" smtClean="0"/>
              <a:t>w SOLP</a:t>
            </a:r>
          </a:p>
          <a:p>
            <a:pPr algn="just">
              <a:buNone/>
            </a:pPr>
            <a:endParaRPr lang="pl-PL" sz="2000" dirty="0" smtClean="0"/>
          </a:p>
          <a:p>
            <a:pPr marL="457200" indent="-457200" algn="just">
              <a:buNone/>
            </a:pPr>
            <a:r>
              <a:rPr lang="pl-PL" sz="2000" dirty="0" smtClean="0"/>
              <a:t>1. Oddziały  całodobowe;  terapeutyczny </a:t>
            </a:r>
          </a:p>
          <a:p>
            <a:pPr marL="457200" indent="-457200" algn="just">
              <a:buNone/>
            </a:pPr>
            <a:r>
              <a:rPr lang="pl-PL" sz="2000" dirty="0" smtClean="0"/>
              <a:t>     i  rehabilitacyjny  (22+7,5  łóżek)                     7,1                 4,0                 2,3</a:t>
            </a:r>
          </a:p>
          <a:p>
            <a:pPr marL="457200" indent="-457200" algn="just">
              <a:buNone/>
            </a:pPr>
            <a:r>
              <a:rPr lang="pl-PL" sz="2000" dirty="0" smtClean="0"/>
              <a:t>2. Oddziały  dzienne; terapeutyczny</a:t>
            </a:r>
          </a:p>
          <a:p>
            <a:pPr marL="457200" indent="-457200" algn="just">
              <a:buNone/>
            </a:pPr>
            <a:r>
              <a:rPr lang="pl-PL" sz="2000" dirty="0" smtClean="0"/>
              <a:t>     i  rehabilitacyjny  (12 + 9)                                  0,6                  3,0                 1,6</a:t>
            </a:r>
          </a:p>
          <a:p>
            <a:pPr marL="457200" indent="-457200" algn="just">
              <a:buNone/>
            </a:pPr>
            <a:r>
              <a:rPr lang="pl-PL" sz="2000" dirty="0" smtClean="0"/>
              <a:t>3. Oddział  hospitalizacji  domowej</a:t>
            </a:r>
          </a:p>
          <a:p>
            <a:pPr marL="457200" indent="-457200" algn="just">
              <a:buNone/>
            </a:pPr>
            <a:r>
              <a:rPr lang="pl-PL" sz="2000" dirty="0" smtClean="0"/>
              <a:t>     z umownymi  8  łóżkami                                     x                      </a:t>
            </a:r>
            <a:r>
              <a:rPr lang="pl-PL" sz="2000" dirty="0" err="1" smtClean="0"/>
              <a:t>x</a:t>
            </a:r>
            <a:r>
              <a:rPr lang="pl-PL" sz="2000" dirty="0" smtClean="0"/>
              <a:t>                   0,6</a:t>
            </a:r>
          </a:p>
          <a:p>
            <a:pPr marL="457200" indent="-457200" algn="just">
              <a:buNone/>
            </a:pPr>
            <a:r>
              <a:rPr lang="pl-PL" sz="2000" dirty="0" smtClean="0"/>
              <a:t>                                                                                ------------------------------------------</a:t>
            </a:r>
          </a:p>
          <a:p>
            <a:pPr marL="457200" indent="-457200" algn="just">
              <a:lnSpc>
                <a:spcPts val="3000"/>
              </a:lnSpc>
              <a:buNone/>
            </a:pPr>
            <a:r>
              <a:rPr lang="pl-PL" sz="2000" dirty="0" smtClean="0"/>
              <a:t>    ogółem:                                                                7,7                   7,0                 4,5</a:t>
            </a:r>
          </a:p>
          <a:p>
            <a:pPr marL="457200" indent="-457200" algn="just">
              <a:lnSpc>
                <a:spcPts val="3000"/>
              </a:lnSpc>
              <a:buNone/>
            </a:pPr>
            <a:r>
              <a:rPr lang="pl-PL" sz="1800" dirty="0" smtClean="0"/>
              <a:t>źródło: </a:t>
            </a:r>
            <a:r>
              <a:rPr lang="pl-PL" sz="1600" dirty="0" smtClean="0"/>
              <a:t>x/  </a:t>
            </a:r>
            <a:r>
              <a:rPr lang="pl-PL" sz="1800" dirty="0" smtClean="0"/>
              <a:t>Rocznik  Statystyczny </a:t>
            </a:r>
            <a:r>
              <a:rPr lang="pl-PL" sz="1800" dirty="0" err="1" smtClean="0"/>
              <a:t>IPiN</a:t>
            </a:r>
            <a:endParaRPr lang="pl-PL" sz="1800" dirty="0" smtClean="0"/>
          </a:p>
          <a:p>
            <a:pPr marL="457200" indent="-457200" algn="just">
              <a:lnSpc>
                <a:spcPts val="1600"/>
              </a:lnSpc>
              <a:buNone/>
            </a:pPr>
            <a:r>
              <a:rPr lang="pl-PL" sz="1800" dirty="0" smtClean="0"/>
              <a:t>             </a:t>
            </a:r>
            <a:r>
              <a:rPr lang="pl-PL" sz="1600" dirty="0" smtClean="0"/>
              <a:t>xx/ </a:t>
            </a:r>
            <a:r>
              <a:rPr lang="pl-PL" sz="1800" dirty="0" smtClean="0"/>
              <a:t>Narodowy  Program  OZP</a:t>
            </a:r>
          </a:p>
          <a:p>
            <a:pPr marL="457200" indent="-457200" algn="just">
              <a:buNone/>
            </a:pPr>
            <a:r>
              <a:rPr lang="pl-PL" sz="1800" dirty="0" smtClean="0"/>
              <a:t>W obliczeniach uwzględniono połowę miejsc w oddziałach rehabilitacyjnych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F87C-4736-4B66-AC4D-9073A6BDD3F0}" type="slidenum">
              <a:rPr lang="pl-PL" smtClean="0"/>
              <a:pPr/>
              <a:t>9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y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C00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</TotalTime>
  <Words>820</Words>
  <Application>Microsoft Office PowerPoint</Application>
  <PresentationFormat>Pokaz na ekranie (4:3)</PresentationFormat>
  <Paragraphs>197</Paragraphs>
  <Slides>12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Spojrzenie na 25 -lecie SOLP - „OLSZÓWKA” z perspektywy innowacyjności</vt:lpstr>
      <vt:lpstr>Spojrzenie na 25-lecie SOLP - „Olszówka” z perspektywy innowacyjności</vt:lpstr>
      <vt:lpstr>Spojrzenie na 25-lecie SOLP - „Olszówka” z perspektywy innowacyjności</vt:lpstr>
      <vt:lpstr>Spojrzenie na 25-lecie SOLP - „Olszówka” z perspektywy innowacyjności</vt:lpstr>
      <vt:lpstr>Spojrzenie na 25-lecie SOLP - „Olszówka” z perspektywy innowacyjności</vt:lpstr>
      <vt:lpstr>Spojrzenie na 25-lecie SOLP - „Olszówka” z perspektywy innowacyjności</vt:lpstr>
      <vt:lpstr>Spojrzenie na 25-lecie SOLP - „Olszówka” z perspektywy innowacyjności</vt:lpstr>
      <vt:lpstr>Spojrzenie na 25-lecie SOLP - „Olszówka” z perspektywy innowacyjności</vt:lpstr>
      <vt:lpstr>Spojrzenie na 25-lecie SOLP - „Olszówka” z perspektywy innowacyjności</vt:lpstr>
      <vt:lpstr>Spojrzenie na 25-lecie SOLP - „Olszówka” z perspektywy innowacyjności</vt:lpstr>
      <vt:lpstr>Spojrzenie na 25-lecie SOLP - „Olszówka” z perspektywy innowacyjności</vt:lpstr>
      <vt:lpstr>Spojrzenie na 25-lecie SOLP - „Olszówka” z perspektywy innowacyjności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25 -lecie SOLP - „OLSZÓWKA” w świetle innowacyjności</dc:title>
  <dc:creator>Krzysztof Trembla</dc:creator>
  <cp:lastModifiedBy>Trembla</cp:lastModifiedBy>
  <cp:revision>218</cp:revision>
  <dcterms:created xsi:type="dcterms:W3CDTF">2016-07-16T12:10:04Z</dcterms:created>
  <dcterms:modified xsi:type="dcterms:W3CDTF">2018-01-05T20:24:12Z</dcterms:modified>
</cp:coreProperties>
</file>